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8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3604-11C0-4189-B4D0-5597ECB18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B7866-C05C-4343-98C0-956920DA0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D08D-93C2-4709-A926-33D4B830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B62E-8922-4F24-BF1E-0D6A1308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C2BD2-D358-474F-BC8C-44D74AF9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8E77-7251-4E01-BFE9-BAFF12D6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2EA0C-BCA1-4048-B3A8-1A5EB4D72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2E46-F79B-40E8-A171-8740CA98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C4066-B7B0-44F7-BE84-71F48BB4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DFFCF-BBB7-4EBD-90EE-C7FC07D3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06534-C4CF-4D97-B1E6-7ECECC246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6FF38-8466-45C9-860D-D12A2352A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FCD8-6BA6-4390-BEFE-719DCDA7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0555-653F-420C-BBC9-99434B12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1E23-9B55-4990-9C78-10AD7FDF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B6DC-88C2-45E1-B4CF-C1ED37D6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7B2A-536E-4DDB-A963-7E25D0E9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1FD70-0ED0-4435-86A1-EB189A52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A2925-FB82-4B86-913A-EC1781F4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A3FC-41B5-4A90-BE8D-74BF6272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A5DE-3FFD-492E-A67F-510F222D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D4C9A-711E-4BD1-A0E9-9A254A26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2C28-94EC-49D0-B4B5-166AB336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EB60F-7506-40FB-BEB5-36E110ED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1BD3A-581C-43EC-B551-3B166A4F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5331-9CAD-4A15-BDDA-E2562D33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B0D9D-0564-4B08-82F2-F7B1EC354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077E5-7663-48B8-B963-336949FD9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477F1-4C48-45CF-B3D6-69DB8F9C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2094F-09E5-4F79-A5EF-6CBD4181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A29E9-0B74-4F6C-8CED-B0ED626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C16F-C39C-41AA-91FA-90334EA9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72EA5-8E39-4EA3-B9DF-E1838731B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4A464-731F-4EDE-88CB-1A254F603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E336E-D231-4754-AAC6-664A033CE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410B2-214A-44D8-B081-F73DEB7A0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AA237-2624-4270-91C6-C09CC82E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CF03D-CC1B-4AC9-BF03-95EABE90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68243-7559-4D21-AD0E-E4AABA38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8145-4413-4F2F-9F62-DE526F37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5EAD8-8238-45AC-B323-10A2AEFF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2771B-5A53-49EE-AB7C-49436B56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1AE76-4594-4DC0-9AA6-DFDC52CB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260EC-38A1-4D53-B9DE-94580601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ABAC8-C5AB-4FE5-AF91-EE292308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9783F-3F49-4795-9D70-8C338548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899B-D6ED-4EC9-ACA7-BE5119E3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B67E-5A47-475F-B804-DC848006C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EC7A-9F15-45DE-AA50-FDD942332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BB1AB-5FBB-4160-83A8-B0F3F355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15EC6-6811-42F7-8C5E-6E7F5050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7798C-E1F1-49D8-B704-3369C401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9439-E1A2-4924-8648-2136D115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36EEB-1A99-433D-8CE3-CC833A8CF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BDB26-45E1-4B13-9961-3F47428F1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81A11-BB0E-49A6-949D-475FB1B3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1280-D7B6-4BC8-8DCA-FF70D409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6260B-AC4D-498C-A585-C70D1A43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A9936-3A2F-498C-B9CE-5955A105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EBA58-1926-42A8-8CC2-CC834DD1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6E8CF-BE02-4EFE-B20D-A2B69ADB2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7115-4C39-493A-A1FC-AB900F08881C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A5755-0F10-4DD3-92D7-46E00028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97B0-81FF-4C08-9049-BE0D760EE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FC2A-646E-4349-BAB2-4724C2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6DC1-D74D-4C47-B421-8DAC381FC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Portable Goniometer For Measuring BRDF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AAE01-8C32-4B72-BC60-D6D5A4823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Kendall Koga</a:t>
            </a:r>
          </a:p>
        </p:txBody>
      </p:sp>
    </p:spTree>
    <p:extLst>
      <p:ext uri="{BB962C8B-B14F-4D97-AF65-F5344CB8AC3E}">
        <p14:creationId xmlns:p14="http://schemas.microsoft.com/office/powerpoint/2010/main" val="341401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B2DB-31AF-459A-AFEA-8ACFF4F4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3CB5-F79A-4E9E-BA5D-AB6F7162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Upgrade the software to calculate the flux of light reflected off the lines in 1° x 1°squares.</a:t>
            </a:r>
          </a:p>
          <a:p>
            <a:pPr lvl="1"/>
            <a:r>
              <a:rPr lang="en-US" dirty="0"/>
              <a:t>Flux will be calculated by adding up pixel values for given areas on the lines.</a:t>
            </a:r>
          </a:p>
          <a:p>
            <a:r>
              <a:rPr lang="en-US" dirty="0"/>
              <a:t>Add more LEDs for a wider angle of incidence range.</a:t>
            </a:r>
          </a:p>
          <a:p>
            <a:r>
              <a:rPr lang="en-US" dirty="0"/>
              <a:t>Experiment with different cameras.</a:t>
            </a:r>
          </a:p>
          <a:p>
            <a:pPr lvl="1"/>
            <a:r>
              <a:rPr lang="en-US" dirty="0"/>
              <a:t>Hyperspectral camera to gather spectra in addition of flux based BRDF.</a:t>
            </a:r>
          </a:p>
          <a:p>
            <a:pPr lvl="1"/>
            <a:r>
              <a:rPr lang="en-US" dirty="0"/>
              <a:t>Higher resolution cameras could allow for a more compact design.</a:t>
            </a:r>
          </a:p>
        </p:txBody>
      </p:sp>
    </p:spTree>
    <p:extLst>
      <p:ext uri="{BB962C8B-B14F-4D97-AF65-F5344CB8AC3E}">
        <p14:creationId xmlns:p14="http://schemas.microsoft.com/office/powerpoint/2010/main" val="423552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C85B-9F72-4056-AB34-46816081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088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B069-EE28-414E-BD73-C4992182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1557"/>
            <a:ext cx="10515600" cy="2535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Kendall Koga</a:t>
            </a:r>
          </a:p>
          <a:p>
            <a:pPr marL="0" indent="0" algn="ctr">
              <a:buNone/>
            </a:pPr>
            <a:r>
              <a:rPr lang="en-US" sz="2400" dirty="0"/>
              <a:t>kjk284@nau.edu</a:t>
            </a:r>
          </a:p>
          <a:p>
            <a:pPr marL="0" indent="0" algn="ctr">
              <a:buNone/>
            </a:pPr>
            <a:r>
              <a:rPr lang="en-US" sz="2400" dirty="0"/>
              <a:t>kendallkoga@gmail.com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7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637B-7B8E-4B6A-ADB2-E6BDA26A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6074" cy="1325563"/>
          </a:xfrm>
        </p:spPr>
        <p:txBody>
          <a:bodyPr/>
          <a:lstStyle/>
          <a:p>
            <a:r>
              <a:rPr lang="en-US" dirty="0"/>
              <a:t>Bidirectional Reflectance Distribution Function (BRDF)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3FD6-39D2-432F-91D3-9D9F5C89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27496"/>
            <a:ext cx="10696074" cy="1960062"/>
          </a:xfrm>
        </p:spPr>
        <p:txBody>
          <a:bodyPr/>
          <a:lstStyle/>
          <a:p>
            <a:r>
              <a:rPr lang="en-US" dirty="0"/>
              <a:t>BRDF is a property of any surface as light scatters off it.</a:t>
            </a:r>
          </a:p>
          <a:p>
            <a:r>
              <a:rPr lang="en-US" dirty="0"/>
              <a:t>Surface properties can be derived using the amount of light scattered at all angles relative to the angle of incidence.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D4E64-578C-4C35-87DD-F324C173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15" y="1690688"/>
            <a:ext cx="9105243" cy="23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3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80A2-16D3-41C6-9DA5-1EFB76EA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BRDF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D478F-3C28-4036-9707-54C0AF5F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BRDF can be calculated by comparing the flux of reflected radiation and comparing it to the flux of a sample with a known BRDF using the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Using this method, we can determine the composition of a unknown sample.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EF817-76D5-4A37-A693-375455E6A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84" y="2368918"/>
            <a:ext cx="5129463" cy="3264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41E8E3-0BDF-453A-8130-8408320AF90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268300" y="3799154"/>
                <a:ext cx="2397599" cy="404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𝐵𝑅𝐷𝐹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𝐹𝑙𝑢𝑥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𝑠𝑎𝑚𝑝𝑙𝑒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𝐹𝑙𝑢𝑥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𝐵𝑅𝐷𝐹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𝑟𝑒𝑓𝑒𝑟𝑒𝑛𝑐𝑒</m:t>
                          </m:r>
                        </m:sub>
                      </m:sSub>
                    </m:oMath>
                  </m:oMathPara>
                </a14:m>
                <a:endParaRPr lang="en-US" i="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41E8E3-0BDF-453A-8130-8408320AF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300" y="3799154"/>
                <a:ext cx="2397599" cy="404280"/>
              </a:xfrm>
              <a:prstGeom prst="rect">
                <a:avLst/>
              </a:prstGeom>
              <a:blipFill>
                <a:blip r:embed="rId4"/>
                <a:stretch>
                  <a:fillRect l="-43257" t="-17910" r="-40204" b="-25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24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EB0B-0392-412A-8A1D-0269DD96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BRDF Goniometry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139C6-A22B-46A8-86AC-E6787BB4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Traditional Goniometers for measuring BRDF:</a:t>
            </a:r>
          </a:p>
          <a:p>
            <a:pPr lvl="1"/>
            <a:r>
              <a:rPr lang="en-US" dirty="0"/>
              <a:t>Can have a limited range of measurements</a:t>
            </a:r>
          </a:p>
          <a:p>
            <a:pPr lvl="1"/>
            <a:r>
              <a:rPr lang="en-US" dirty="0"/>
              <a:t>Cumbersome</a:t>
            </a:r>
          </a:p>
          <a:p>
            <a:pPr lvl="1"/>
            <a:r>
              <a:rPr lang="en-US" dirty="0"/>
              <a:t>Difficult to set up</a:t>
            </a:r>
          </a:p>
          <a:p>
            <a:pPr lvl="1"/>
            <a:r>
              <a:rPr lang="en-US" dirty="0"/>
              <a:t>Gathering data can take a significant amount of time due to single point measurements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EAACB-BAF3-4EFB-AF2B-21AAB6E9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85" y="1690688"/>
            <a:ext cx="4911306" cy="42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3481-AB41-4F68-A1E5-CB082BD7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Portable Goniometer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1778-D0AE-4910-A959-A0A66B2C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r>
              <a:rPr lang="en-US" dirty="0"/>
              <a:t>Our new proof of concept prototype:</a:t>
            </a:r>
          </a:p>
          <a:p>
            <a:pPr lvl="1"/>
            <a:r>
              <a:rPr lang="en-US" dirty="0"/>
              <a:t>Compact</a:t>
            </a:r>
          </a:p>
          <a:p>
            <a:pPr lvl="1"/>
            <a:r>
              <a:rPr lang="en-US" dirty="0"/>
              <a:t>Easy to set up</a:t>
            </a:r>
          </a:p>
          <a:p>
            <a:pPr lvl="1"/>
            <a:r>
              <a:rPr lang="en-US" dirty="0"/>
              <a:t>No moving parts</a:t>
            </a:r>
          </a:p>
          <a:p>
            <a:pPr lvl="1"/>
            <a:r>
              <a:rPr lang="en-US" dirty="0"/>
              <a:t>Performs multiple measurements at once</a:t>
            </a:r>
          </a:p>
          <a:p>
            <a:r>
              <a:rPr lang="en-US" dirty="0"/>
              <a:t>Researchers will be able to take a wide range of BRDF measurements either in a lab or in the field.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195A8-111D-4A92-9505-70B9B059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82" y="1325563"/>
            <a:ext cx="547868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4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B73B-25D8-433C-878E-E0A19DC4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4008-E3C5-4C77-A8F7-C545631E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430796"/>
          </a:xfrm>
        </p:spPr>
        <p:txBody>
          <a:bodyPr>
            <a:normAutofit/>
          </a:bodyPr>
          <a:lstStyle/>
          <a:p>
            <a:r>
              <a:rPr lang="en-US" dirty="0"/>
              <a:t>The device uses a dome with strategically placed light sources that illuminate a sample which in turn illuminates a series of reflective lines.</a:t>
            </a:r>
          </a:p>
          <a:p>
            <a:r>
              <a:rPr lang="en-US" dirty="0"/>
              <a:t>An internal camera captures an image of the reflective lines, then software processes the image to obtain data.</a:t>
            </a:r>
          </a:p>
          <a:p>
            <a:endParaRPr lang="en-US" dirty="0"/>
          </a:p>
        </p:txBody>
      </p:sp>
      <p:pic>
        <p:nvPicPr>
          <p:cNvPr id="5" name="Picture 4" descr="A picture containing black, umbrella, accessory, helmet&#10;&#10;Description automatically generated">
            <a:extLst>
              <a:ext uri="{FF2B5EF4-FFF2-40B4-BE49-F238E27FC236}">
                <a16:creationId xmlns:a16="http://schemas.microsoft.com/office/drawing/2014/main" id="{FA17F221-4684-48F3-A068-CC3D29B5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9174"/>
            <a:ext cx="5919537" cy="44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F6DA-D641-450D-85F2-7E9109BB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8744-FBBB-4870-B8A2-8D8FA40E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When the image is captured, software saves pixel values (0-255) from the reflective lines to an excel spreadsheet.</a:t>
            </a:r>
          </a:p>
          <a:p>
            <a:r>
              <a:rPr lang="en-US" dirty="0"/>
              <a:t>Adding up pixel values for a given area on the line provides the total flux for that area.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4E885-CEFA-4695-84AB-6AD179CC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944115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5F250-85C2-4BB1-A2F5-9139D5C0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4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F6DA-D641-450D-85F2-7E9109BB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8744-FBBB-4870-B8A2-8D8FA40E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Raw data is saved for individual horizontal lines of pixels that fall on the reflective lines.</a:t>
            </a:r>
          </a:p>
          <a:p>
            <a:r>
              <a:rPr lang="en-US" dirty="0"/>
              <a:t>Each line of pixels is mapped to a corresponding angle according to a calibration algorithm.</a:t>
            </a:r>
          </a:p>
          <a:p>
            <a:r>
              <a:rPr lang="en-US" dirty="0"/>
              <a:t>More than 7,000 data points are collected with every sample.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FFB17-D7F5-43E3-9A19-4DDBA4AB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3038"/>
            <a:ext cx="6006577" cy="46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401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Liberation Sans</vt:lpstr>
      <vt:lpstr>Office Theme</vt:lpstr>
      <vt:lpstr>The Portable Goniometer For Measuring BRDF</vt:lpstr>
      <vt:lpstr>Bidirectional Reflectance Distribution Function (BRDF)</vt:lpstr>
      <vt:lpstr>Measuring BRDF</vt:lpstr>
      <vt:lpstr>Traditional BRDF Goniometry</vt:lpstr>
      <vt:lpstr>The Portable Goniometer</vt:lpstr>
      <vt:lpstr>Hardware</vt:lpstr>
      <vt:lpstr>Software</vt:lpstr>
      <vt:lpstr>PowerPoint Presentation</vt:lpstr>
      <vt:lpstr>Data</vt:lpstr>
      <vt:lpstr>Future Development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Portable Goniometer For Measuring BRDF</dc:title>
  <dc:creator>Kendall Koga</dc:creator>
  <cp:lastModifiedBy>Kendall Joseph Koga</cp:lastModifiedBy>
  <cp:revision>12</cp:revision>
  <dcterms:created xsi:type="dcterms:W3CDTF">2022-03-22T22:46:35Z</dcterms:created>
  <dcterms:modified xsi:type="dcterms:W3CDTF">2022-04-08T18:28:36Z</dcterms:modified>
</cp:coreProperties>
</file>